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7" r:id="rId2"/>
    <p:sldId id="274" r:id="rId3"/>
    <p:sldId id="258" r:id="rId4"/>
    <p:sldId id="273" r:id="rId5"/>
    <p:sldId id="259" r:id="rId6"/>
    <p:sldId id="272" r:id="rId7"/>
    <p:sldId id="260" r:id="rId8"/>
    <p:sldId id="261" r:id="rId9"/>
    <p:sldId id="268" r:id="rId10"/>
    <p:sldId id="262" r:id="rId11"/>
    <p:sldId id="269" r:id="rId12"/>
    <p:sldId id="263" r:id="rId13"/>
    <p:sldId id="270" r:id="rId14"/>
    <p:sldId id="264" r:id="rId15"/>
    <p:sldId id="265" r:id="rId16"/>
    <p:sldId id="271" r:id="rId17"/>
    <p:sldId id="275" r:id="rId1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23" autoAdjust="0"/>
  </p:normalViewPr>
  <p:slideViewPr>
    <p:cSldViewPr>
      <p:cViewPr>
        <p:scale>
          <a:sx n="70" d="100"/>
          <a:sy n="70" d="100"/>
        </p:scale>
        <p:origin x="-1884" y="-1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DA25C236-0194-4828-B3FB-68CDAB5C7520}" type="slidenum">
              <a:rPr lang="es-CO" smtClean="0"/>
              <a:t>‹Nº›</a:t>
            </a:fld>
            <a:endParaRPr lang="es-CO"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DA25C236-0194-4828-B3FB-68CDAB5C7520}" type="slidenum">
              <a:rPr lang="es-CO" smtClean="0"/>
              <a:t>‹Nº›</a:t>
            </a:fld>
            <a:endParaRPr lang="es-CO"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DA25C236-0194-4828-B3FB-68CDAB5C7520}" type="slidenum">
              <a:rPr lang="es-CO" smtClean="0"/>
              <a:t>‹Nº›</a:t>
            </a:fld>
            <a:endParaRPr lang="es-CO"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DA25C236-0194-4828-B3FB-68CDAB5C7520}" type="slidenum">
              <a:rPr lang="es-CO" smtClean="0"/>
              <a:t>‹Nº›</a:t>
            </a:fld>
            <a:endParaRPr lang="es-CO" dirty="0"/>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DA25C236-0194-4828-B3FB-68CDAB5C7520}" type="slidenum">
              <a:rPr lang="es-CO" smtClean="0"/>
              <a:t>‹Nº›</a:t>
            </a:fld>
            <a:endParaRPr lang="es-CO"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DA25C236-0194-4828-B3FB-68CDAB5C7520}" type="slidenum">
              <a:rPr lang="es-CO" smtClean="0"/>
              <a:t>‹Nº›</a:t>
            </a:fld>
            <a:endParaRPr lang="es-CO" dirty="0"/>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8" name="Footer Placeholder 7"/>
          <p:cNvSpPr>
            <a:spLocks noGrp="1"/>
          </p:cNvSpPr>
          <p:nvPr>
            <p:ph type="ftr" sz="quarter" idx="11"/>
          </p:nvPr>
        </p:nvSpPr>
        <p:spPr/>
        <p:txBody>
          <a:bodyPr/>
          <a:lstStyle/>
          <a:p>
            <a:endParaRPr lang="es-CO" dirty="0"/>
          </a:p>
        </p:txBody>
      </p:sp>
      <p:sp>
        <p:nvSpPr>
          <p:cNvPr id="9" name="Slide Number Placeholder 8"/>
          <p:cNvSpPr>
            <a:spLocks noGrp="1"/>
          </p:cNvSpPr>
          <p:nvPr>
            <p:ph type="sldNum" sz="quarter" idx="12"/>
          </p:nvPr>
        </p:nvSpPr>
        <p:spPr/>
        <p:txBody>
          <a:bodyPr/>
          <a:lstStyle/>
          <a:p>
            <a:fld id="{DA25C236-0194-4828-B3FB-68CDAB5C7520}" type="slidenum">
              <a:rPr lang="es-CO" smtClean="0"/>
              <a:t>‹Nº›</a:t>
            </a:fld>
            <a:endParaRPr lang="es-CO"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4" name="Footer Placeholder 3"/>
          <p:cNvSpPr>
            <a:spLocks noGrp="1"/>
          </p:cNvSpPr>
          <p:nvPr>
            <p:ph type="ftr" sz="quarter" idx="11"/>
          </p:nvPr>
        </p:nvSpPr>
        <p:spPr/>
        <p:txBody>
          <a:bodyPr/>
          <a:lstStyle/>
          <a:p>
            <a:endParaRPr lang="es-CO" dirty="0"/>
          </a:p>
        </p:txBody>
      </p:sp>
      <p:sp>
        <p:nvSpPr>
          <p:cNvPr id="5" name="Slide Number Placeholder 4"/>
          <p:cNvSpPr>
            <a:spLocks noGrp="1"/>
          </p:cNvSpPr>
          <p:nvPr>
            <p:ph type="sldNum" sz="quarter" idx="12"/>
          </p:nvPr>
        </p:nvSpPr>
        <p:spPr/>
        <p:txBody>
          <a:bodyPr/>
          <a:lstStyle/>
          <a:p>
            <a:fld id="{DA25C236-0194-4828-B3FB-68CDAB5C7520}" type="slidenum">
              <a:rPr lang="es-CO" smtClean="0"/>
              <a:t>‹Nº›</a:t>
            </a:fld>
            <a:endParaRPr lang="es-CO"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3" name="Footer Placeholder 2"/>
          <p:cNvSpPr>
            <a:spLocks noGrp="1"/>
          </p:cNvSpPr>
          <p:nvPr>
            <p:ph type="ftr" sz="quarter" idx="11"/>
          </p:nvPr>
        </p:nvSpPr>
        <p:spPr/>
        <p:txBody>
          <a:bodyPr/>
          <a:lstStyle/>
          <a:p>
            <a:endParaRPr lang="es-CO" dirty="0"/>
          </a:p>
        </p:txBody>
      </p:sp>
      <p:sp>
        <p:nvSpPr>
          <p:cNvPr id="4" name="Slide Number Placeholder 3"/>
          <p:cNvSpPr>
            <a:spLocks noGrp="1"/>
          </p:cNvSpPr>
          <p:nvPr>
            <p:ph type="sldNum" sz="quarter" idx="12"/>
          </p:nvPr>
        </p:nvSpPr>
        <p:spPr/>
        <p:txBody>
          <a:bodyPr/>
          <a:lstStyle/>
          <a:p>
            <a:fld id="{DA25C236-0194-4828-B3FB-68CDAB5C7520}" type="slidenum">
              <a:rPr lang="es-CO" smtClean="0"/>
              <a:t>‹Nº›</a:t>
            </a:fld>
            <a:endParaRPr lang="es-CO"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DA25C236-0194-4828-B3FB-68CDAB5C7520}" type="slidenum">
              <a:rPr lang="es-CO" smtClean="0"/>
              <a:t>‹Nº›</a:t>
            </a:fld>
            <a:endParaRPr lang="es-CO"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B817C6C-DB45-4238-AD8E-18CD2212D9CA}" type="datetimeFigureOut">
              <a:rPr lang="es-CO" smtClean="0"/>
              <a:t>19/05/2013</a:t>
            </a:fld>
            <a:endParaRPr lang="es-CO" dirty="0"/>
          </a:p>
        </p:txBody>
      </p:sp>
      <p:sp>
        <p:nvSpPr>
          <p:cNvPr id="6" name="Footer Placeholder 5"/>
          <p:cNvSpPr>
            <a:spLocks noGrp="1"/>
          </p:cNvSpPr>
          <p:nvPr>
            <p:ph type="ftr" sz="quarter" idx="11"/>
          </p:nvPr>
        </p:nvSpPr>
        <p:spPr/>
        <p:txBody>
          <a:bodyPr/>
          <a:lstStyle/>
          <a:p>
            <a:endParaRPr lang="es-CO" dirty="0"/>
          </a:p>
        </p:txBody>
      </p:sp>
      <p:sp>
        <p:nvSpPr>
          <p:cNvPr id="7" name="Slide Number Placeholder 6"/>
          <p:cNvSpPr>
            <a:spLocks noGrp="1"/>
          </p:cNvSpPr>
          <p:nvPr>
            <p:ph type="sldNum" sz="quarter" idx="12"/>
          </p:nvPr>
        </p:nvSpPr>
        <p:spPr/>
        <p:txBody>
          <a:bodyPr/>
          <a:lstStyle/>
          <a:p>
            <a:fld id="{DA25C236-0194-4828-B3FB-68CDAB5C7520}" type="slidenum">
              <a:rPr lang="es-CO" smtClean="0"/>
              <a:t>‹Nº›</a:t>
            </a:fld>
            <a:endParaRPr lang="es-CO"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B817C6C-DB45-4238-AD8E-18CD2212D9CA}" type="datetimeFigureOut">
              <a:rPr lang="es-CO" smtClean="0"/>
              <a:t>19/05/2013</a:t>
            </a:fld>
            <a:endParaRPr lang="es-CO"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s-CO"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A25C236-0194-4828-B3FB-68CDAB5C7520}" type="slidenum">
              <a:rPr lang="es-CO" smtClean="0"/>
              <a:t>‹Nº›</a:t>
            </a:fld>
            <a:endParaRPr lang="es-CO"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co/url?sa=i&amp;rct=j&amp;q=libritos+caricaturas&amp;source=images&amp;cd=&amp;cad=rja&amp;docid=24DqHnQnjkbK_M&amp;tbnid=TRaHbhcaQrme2M:&amp;ved=0CAUQjRw&amp;url=http://www.imagui.com/a/libros-abiertos-infantiles-cKdAeMnaB&amp;ei=dOxuUaOVFIX69gSbv4Aw&amp;psig=AFQjCNE990iE0BNP7GVOu3_d-EeCzgDeyA&amp;ust=136631038280015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co/url?sa=i&amp;rct=j&amp;q=libritos+caricaturas&amp;source=images&amp;cd=&amp;cad=rja&amp;docid=24DqHnQnjkbK_M&amp;tbnid=TRaHbhcaQrme2M:&amp;ved=0CAUQjRw&amp;url=http://www.mismanitas.cl/&amp;ei=HO1uUfSGKInc8wSwiYHwDg&amp;psig=AFQjCNE990iE0BNP7GVOu3_d-EeCzgDeyA&amp;ust=1366310382800155"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s.wikipedia.org/wiki/Monema" TargetMode="External"/><Relationship Id="rId7" Type="http://schemas.openxmlformats.org/officeDocument/2006/relationships/hyperlink" Target="http://es.wikipedia.org/wiki/Acento_pros%C3%B3dico" TargetMode="External"/><Relationship Id="rId2" Type="http://schemas.openxmlformats.org/officeDocument/2006/relationships/hyperlink" Target="http://es.wikipedia.org/wiki/Morfolog%C3%ADa_ling%C3%BC%C3%ADstica" TargetMode="External"/><Relationship Id="rId1" Type="http://schemas.openxmlformats.org/officeDocument/2006/relationships/slideLayout" Target="../slideLayouts/slideLayout2.xml"/><Relationship Id="rId6" Type="http://schemas.openxmlformats.org/officeDocument/2006/relationships/hyperlink" Target="http://es.wikipedia.org/wiki/Tono_(ling%C3%BC%C3%ADstica)" TargetMode="External"/><Relationship Id="rId5" Type="http://schemas.openxmlformats.org/officeDocument/2006/relationships/hyperlink" Target="http://es.wikipedia.org/wiki/Suprasegmental" TargetMode="External"/><Relationship Id="rId4" Type="http://schemas.openxmlformats.org/officeDocument/2006/relationships/hyperlink" Target="http://es.wikipedia.org/wiki/Lexema"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es.wikipedia.org/wiki/Interfij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r>
              <a:rPr lang="es-ES" sz="3200" dirty="0">
                <a:latin typeface="Calibri" pitchFamily="34" charset="0"/>
                <a:cs typeface="Calibri" pitchFamily="34" charset="0"/>
              </a:rPr>
              <a:t>El léxico de una lengua está formado por un conjunto abierto (pueden entrar nuevos términos) de palabras. La palabra es una unidad lingüística de difícil definición, diremos de ella que está constituida por un o varios monemas.</a:t>
            </a:r>
            <a:endParaRPr lang="es-CO" sz="3200" dirty="0">
              <a:latin typeface="Calibri" pitchFamily="34" charset="0"/>
              <a:cs typeface="Calibri" pitchFamily="34" charset="0"/>
            </a:endParaRPr>
          </a:p>
          <a:p>
            <a:r>
              <a:rPr lang="es-ES" sz="3200" b="1" dirty="0"/>
              <a:t> </a:t>
            </a:r>
            <a:endParaRPr lang="es-CO" sz="3200" b="1" dirty="0"/>
          </a:p>
          <a:p>
            <a:endParaRPr lang="es-CO" dirty="0"/>
          </a:p>
        </p:txBody>
      </p:sp>
      <p:sp>
        <p:nvSpPr>
          <p:cNvPr id="3" name="2 Título"/>
          <p:cNvSpPr>
            <a:spLocks noGrp="1"/>
          </p:cNvSpPr>
          <p:nvPr>
            <p:ph type="title"/>
          </p:nvPr>
        </p:nvSpPr>
        <p:spPr/>
        <p:txBody>
          <a:bodyPr>
            <a:normAutofit fontScale="90000"/>
          </a:bodyPr>
          <a:lstStyle/>
          <a:p>
            <a:r>
              <a:rPr lang="es-ES" b="1" u="sng" dirty="0"/>
              <a:t>COMPONENTES </a:t>
            </a:r>
            <a:r>
              <a:rPr lang="es-ES" b="1" u="sng" dirty="0" smtClean="0"/>
              <a:t> </a:t>
            </a:r>
            <a:r>
              <a:rPr lang="es-ES" b="1" u="sng" dirty="0"/>
              <a:t>DE UNA PALABRA </a:t>
            </a:r>
            <a:endParaRPr lang="es-CO" dirty="0"/>
          </a:p>
        </p:txBody>
      </p:sp>
    </p:spTree>
    <p:extLst>
      <p:ext uri="{BB962C8B-B14F-4D97-AF65-F5344CB8AC3E}">
        <p14:creationId xmlns:p14="http://schemas.microsoft.com/office/powerpoint/2010/main" val="20031369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1700808"/>
            <a:ext cx="7408333" cy="4425355"/>
          </a:xfrm>
        </p:spPr>
        <p:txBody>
          <a:bodyPr>
            <a:normAutofit/>
          </a:bodyPr>
          <a:lstStyle/>
          <a:p>
            <a:r>
              <a:rPr lang="es-CO" dirty="0">
                <a:latin typeface="Calibri" pitchFamily="34" charset="0"/>
                <a:cs typeface="Calibri" pitchFamily="34" charset="0"/>
              </a:rPr>
              <a:t>En Lingüística, se denomina </a:t>
            </a:r>
            <a:r>
              <a:rPr lang="es-CO" b="1" dirty="0">
                <a:latin typeface="Calibri" pitchFamily="34" charset="0"/>
                <a:cs typeface="Calibri" pitchFamily="34" charset="0"/>
              </a:rPr>
              <a:t>conector</a:t>
            </a:r>
            <a:r>
              <a:rPr lang="es-CO" dirty="0">
                <a:latin typeface="Calibri" pitchFamily="34" charset="0"/>
                <a:cs typeface="Calibri" pitchFamily="34" charset="0"/>
              </a:rPr>
              <a:t> a una palabra que une partes de un mensaje y establece una relación lógica entre oraciones. Permite la adecuada unión de los enunciados en un texto. Los conectores pueden ser palabras, oraciones o conjuntos de oraciones, por lo tanto unen desde lo más breve hasta lo más extenso.</a:t>
            </a:r>
          </a:p>
          <a:p>
            <a:r>
              <a:rPr lang="es-CO" b="1" dirty="0">
                <a:latin typeface="Calibri" pitchFamily="34" charset="0"/>
                <a:cs typeface="Calibri" pitchFamily="34" charset="0"/>
              </a:rPr>
              <a:t>Ejemplo de escritura incorrecta de los conectores</a:t>
            </a:r>
            <a:r>
              <a:rPr lang="es-CO" dirty="0">
                <a:latin typeface="Calibri" pitchFamily="34" charset="0"/>
                <a:cs typeface="Calibri" pitchFamily="34" charset="0"/>
              </a:rPr>
              <a:t>:</a:t>
            </a:r>
          </a:p>
          <a:p>
            <a:r>
              <a:rPr lang="es-CO" dirty="0">
                <a:latin typeface="Calibri" pitchFamily="34" charset="0"/>
                <a:cs typeface="Calibri" pitchFamily="34" charset="0"/>
              </a:rPr>
              <a:t>Si tienes frío, prenda el calentador te calentaras.</a:t>
            </a:r>
          </a:p>
          <a:p>
            <a:r>
              <a:rPr lang="es-CO" b="1" dirty="0">
                <a:latin typeface="Calibri" pitchFamily="34" charset="0"/>
                <a:cs typeface="Calibri" pitchFamily="34" charset="0"/>
              </a:rPr>
              <a:t>Ejemplo de escritura correcta de conectores:</a:t>
            </a:r>
            <a:endParaRPr lang="es-CO" dirty="0">
              <a:latin typeface="Calibri" pitchFamily="34" charset="0"/>
              <a:cs typeface="Calibri" pitchFamily="34" charset="0"/>
            </a:endParaRPr>
          </a:p>
          <a:p>
            <a:r>
              <a:rPr lang="es-CO" dirty="0">
                <a:latin typeface="Calibri" pitchFamily="34" charset="0"/>
                <a:cs typeface="Calibri" pitchFamily="34" charset="0"/>
              </a:rPr>
              <a:t>Si tienes frío </a:t>
            </a:r>
            <a:r>
              <a:rPr lang="es-CO" b="1" u="sng" dirty="0">
                <a:latin typeface="Calibri" pitchFamily="34" charset="0"/>
                <a:cs typeface="Calibri" pitchFamily="34" charset="0"/>
              </a:rPr>
              <a:t>ahora que</a:t>
            </a:r>
            <a:r>
              <a:rPr lang="es-CO" dirty="0">
                <a:latin typeface="Calibri" pitchFamily="34" charset="0"/>
                <a:cs typeface="Calibri" pitchFamily="34" charset="0"/>
              </a:rPr>
              <a:t> prenda el calentador te calentaras</a:t>
            </a:r>
          </a:p>
          <a:p>
            <a:endParaRPr lang="es-CO" dirty="0">
              <a:latin typeface="Calibri" pitchFamily="34" charset="0"/>
              <a:cs typeface="Calibri" pitchFamily="34" charset="0"/>
            </a:endParaRPr>
          </a:p>
        </p:txBody>
      </p:sp>
      <p:sp>
        <p:nvSpPr>
          <p:cNvPr id="3" name="2 Título"/>
          <p:cNvSpPr>
            <a:spLocks noGrp="1"/>
          </p:cNvSpPr>
          <p:nvPr>
            <p:ph type="title"/>
          </p:nvPr>
        </p:nvSpPr>
        <p:spPr/>
        <p:txBody>
          <a:bodyPr/>
          <a:lstStyle/>
          <a:p>
            <a:r>
              <a:rPr lang="es-CO" dirty="0" smtClean="0"/>
              <a:t>Los conectores </a:t>
            </a:r>
            <a:endParaRPr lang="es-CO" dirty="0"/>
          </a:p>
        </p:txBody>
      </p:sp>
    </p:spTree>
    <p:extLst>
      <p:ext uri="{BB962C8B-B14F-4D97-AF65-F5344CB8AC3E}">
        <p14:creationId xmlns:p14="http://schemas.microsoft.com/office/powerpoint/2010/main" val="226848638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548680"/>
            <a:ext cx="7408333" cy="6192688"/>
          </a:xfrm>
        </p:spPr>
        <p:txBody>
          <a:bodyPr/>
          <a:lstStyle/>
          <a:p>
            <a:r>
              <a:rPr lang="es-CO" dirty="0" smtClean="0">
                <a:latin typeface="Calibri" pitchFamily="34" charset="0"/>
                <a:cs typeface="Calibri" pitchFamily="34" charset="0"/>
              </a:rPr>
              <a:t>CONECTORES ADVERSATIVOS:</a:t>
            </a:r>
          </a:p>
          <a:p>
            <a:r>
              <a:rPr lang="es-CO" dirty="0" smtClean="0">
                <a:latin typeface="Calibri" pitchFamily="34" charset="0"/>
                <a:cs typeface="Calibri" pitchFamily="34" charset="0"/>
              </a:rPr>
              <a:t>Pero/ sino / sin embargo/ no obstante</a:t>
            </a:r>
          </a:p>
          <a:p>
            <a:endParaRPr lang="es-CO" dirty="0">
              <a:latin typeface="Calibri" pitchFamily="34" charset="0"/>
              <a:cs typeface="Calibri" pitchFamily="34" charset="0"/>
            </a:endParaRPr>
          </a:p>
          <a:p>
            <a:r>
              <a:rPr lang="es-CO" dirty="0" smtClean="0">
                <a:latin typeface="Calibri" pitchFamily="34" charset="0"/>
                <a:cs typeface="Calibri" pitchFamily="34" charset="0"/>
              </a:rPr>
              <a:t>Se expresa una oposición ala acción principal.</a:t>
            </a:r>
          </a:p>
          <a:p>
            <a:r>
              <a:rPr lang="es-CO" dirty="0" smtClean="0">
                <a:latin typeface="Calibri" pitchFamily="34" charset="0"/>
                <a:cs typeface="Calibri" pitchFamily="34" charset="0"/>
              </a:rPr>
              <a:t>Ejemplos:</a:t>
            </a:r>
          </a:p>
          <a:p>
            <a:r>
              <a:rPr lang="es-CO" dirty="0" smtClean="0">
                <a:latin typeface="Calibri" pitchFamily="34" charset="0"/>
                <a:cs typeface="Calibri" pitchFamily="34" charset="0"/>
              </a:rPr>
              <a:t>Estudio mucho, </a:t>
            </a:r>
            <a:r>
              <a:rPr lang="es-CO" b="1" dirty="0" smtClean="0">
                <a:latin typeface="Calibri" pitchFamily="34" charset="0"/>
                <a:cs typeface="Calibri" pitchFamily="34" charset="0"/>
              </a:rPr>
              <a:t>pero</a:t>
            </a:r>
            <a:r>
              <a:rPr lang="es-CO" dirty="0" smtClean="0">
                <a:latin typeface="Calibri" pitchFamily="34" charset="0"/>
                <a:cs typeface="Calibri" pitchFamily="34" charset="0"/>
              </a:rPr>
              <a:t> ha suspendido el examen.</a:t>
            </a:r>
          </a:p>
          <a:p>
            <a:r>
              <a:rPr lang="es-CO" dirty="0" smtClean="0">
                <a:latin typeface="Calibri" pitchFamily="34" charset="0"/>
                <a:cs typeface="Calibri" pitchFamily="34" charset="0"/>
              </a:rPr>
              <a:t>No es que me enfade, </a:t>
            </a:r>
            <a:r>
              <a:rPr lang="es-CO" b="1" dirty="0" smtClean="0">
                <a:latin typeface="Calibri" pitchFamily="34" charset="0"/>
                <a:cs typeface="Calibri" pitchFamily="34" charset="0"/>
              </a:rPr>
              <a:t>sino</a:t>
            </a:r>
            <a:r>
              <a:rPr lang="es-CO" dirty="0" smtClean="0">
                <a:latin typeface="Calibri" pitchFamily="34" charset="0"/>
                <a:cs typeface="Calibri" pitchFamily="34" charset="0"/>
              </a:rPr>
              <a:t> que me sorprende lo que dices.</a:t>
            </a:r>
          </a:p>
          <a:p>
            <a:r>
              <a:rPr lang="es-CO" dirty="0" smtClean="0">
                <a:latin typeface="Calibri" pitchFamily="34" charset="0"/>
                <a:cs typeface="Calibri" pitchFamily="34" charset="0"/>
              </a:rPr>
              <a:t>CONECTORES ADVERSATIVOS:</a:t>
            </a:r>
          </a:p>
          <a:p>
            <a:r>
              <a:rPr lang="es-CO" b="1" dirty="0" smtClean="0">
                <a:latin typeface="Calibri" pitchFamily="34" charset="0"/>
                <a:cs typeface="Calibri" pitchFamily="34" charset="0"/>
              </a:rPr>
              <a:t>Sino : </a:t>
            </a:r>
            <a:r>
              <a:rPr lang="es-CO" dirty="0" smtClean="0">
                <a:latin typeface="Calibri" pitchFamily="34" charset="0"/>
                <a:cs typeface="Calibri" pitchFamily="34" charset="0"/>
              </a:rPr>
              <a:t>Matiza la información anterior</a:t>
            </a:r>
          </a:p>
          <a:p>
            <a:r>
              <a:rPr lang="es-CO" b="1" dirty="0" smtClean="0">
                <a:latin typeface="Calibri" pitchFamily="34" charset="0"/>
                <a:cs typeface="Calibri" pitchFamily="34" charset="0"/>
              </a:rPr>
              <a:t>Ejemplo:</a:t>
            </a:r>
            <a:r>
              <a:rPr lang="es-CO" dirty="0" smtClean="0">
                <a:latin typeface="Calibri" pitchFamily="34" charset="0"/>
                <a:cs typeface="Calibri" pitchFamily="34" charset="0"/>
              </a:rPr>
              <a:t> no es americano , </a:t>
            </a:r>
            <a:r>
              <a:rPr lang="es-CO" b="1" dirty="0" smtClean="0">
                <a:latin typeface="Calibri" pitchFamily="34" charset="0"/>
                <a:cs typeface="Calibri" pitchFamily="34" charset="0"/>
              </a:rPr>
              <a:t>sino</a:t>
            </a:r>
            <a:r>
              <a:rPr lang="es-CO" dirty="0" smtClean="0">
                <a:latin typeface="Calibri" pitchFamily="34" charset="0"/>
                <a:cs typeface="Calibri" pitchFamily="34" charset="0"/>
              </a:rPr>
              <a:t> ingles.</a:t>
            </a:r>
          </a:p>
          <a:p>
            <a:endParaRPr lang="es-CO" b="1" dirty="0"/>
          </a:p>
        </p:txBody>
      </p:sp>
    </p:spTree>
    <p:extLst>
      <p:ext uri="{BB962C8B-B14F-4D97-AF65-F5344CB8AC3E}">
        <p14:creationId xmlns:p14="http://schemas.microsoft.com/office/powerpoint/2010/main" val="284076660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1916832"/>
            <a:ext cx="7408333" cy="4209331"/>
          </a:xfrm>
        </p:spPr>
        <p:txBody>
          <a:bodyPr>
            <a:normAutofit/>
          </a:bodyPr>
          <a:lstStyle/>
          <a:p>
            <a:r>
              <a:rPr lang="es-CO" dirty="0" smtClean="0"/>
              <a:t>Es la cualidad semántica de los textos que selecciona la información relevante e irrelevante , mantiene la unidad y organiza la estructura comunicativa de una manera especifica.</a:t>
            </a:r>
          </a:p>
          <a:p>
            <a:r>
              <a:rPr lang="es-CO" dirty="0" smtClean="0"/>
              <a:t>EJEMPLOS: </a:t>
            </a:r>
          </a:p>
          <a:p>
            <a:r>
              <a:rPr lang="es-CO" dirty="0" smtClean="0"/>
              <a:t>Que </a:t>
            </a:r>
            <a:r>
              <a:rPr lang="es-CO" dirty="0"/>
              <a:t>una persona que NO fuma, te diga que no lo hagas, porque hay quienes fuman, pero a ti te recomiendan no hacer. Entonces esa seria incoherente.</a:t>
            </a:r>
          </a:p>
        </p:txBody>
      </p:sp>
      <p:sp>
        <p:nvSpPr>
          <p:cNvPr id="3" name="2 Título"/>
          <p:cNvSpPr>
            <a:spLocks noGrp="1"/>
          </p:cNvSpPr>
          <p:nvPr>
            <p:ph type="title"/>
          </p:nvPr>
        </p:nvSpPr>
        <p:spPr/>
        <p:txBody>
          <a:bodyPr/>
          <a:lstStyle/>
          <a:p>
            <a:r>
              <a:rPr lang="es-CO" dirty="0" smtClean="0"/>
              <a:t>La coherencia </a:t>
            </a:r>
            <a:endParaRPr lang="es-CO" dirty="0"/>
          </a:p>
        </p:txBody>
      </p:sp>
    </p:spTree>
    <p:extLst>
      <p:ext uri="{BB962C8B-B14F-4D97-AF65-F5344CB8AC3E}">
        <p14:creationId xmlns:p14="http://schemas.microsoft.com/office/powerpoint/2010/main" val="227774886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404664"/>
            <a:ext cx="7408333" cy="5721499"/>
          </a:xfrm>
        </p:spPr>
        <p:txBody>
          <a:bodyPr>
            <a:normAutofit/>
          </a:bodyPr>
          <a:lstStyle/>
          <a:p>
            <a:endParaRPr lang="es-CO" dirty="0" smtClean="0"/>
          </a:p>
          <a:p>
            <a:endParaRPr lang="es-CO" dirty="0"/>
          </a:p>
          <a:p>
            <a:endParaRPr lang="es-CO" dirty="0" smtClean="0"/>
          </a:p>
          <a:p>
            <a:r>
              <a:rPr lang="es-CO" dirty="0" smtClean="0"/>
              <a:t>Ejemplo</a:t>
            </a:r>
            <a:r>
              <a:rPr lang="es-CO" dirty="0"/>
              <a:t>: “Cuando era chica tuve una Barbie y era el modelo piloto. Cuando la Romina estuvo de cumpleaños le dieron un Ken. Yo no me enojé porque estaba viendo televisión y llegó el Jonathan y jugamos </a:t>
            </a:r>
            <a:r>
              <a:rPr lang="es-CO" dirty="0" smtClean="0"/>
              <a:t>Atari . </a:t>
            </a:r>
            <a:r>
              <a:rPr lang="es-CO" dirty="0"/>
              <a:t>A los perros no les hace bien comer huesos, porque tienen astillas que pueden hacer que se atoren. En el diario salió que había disturbios en la Villa Francia. Mi mamá tiene un vestido nuevo, es medio café o marrón, es que no sé la diferencia de </a:t>
            </a:r>
            <a:r>
              <a:rPr lang="es-CO" dirty="0" smtClean="0"/>
              <a:t>colores.”</a:t>
            </a:r>
          </a:p>
        </p:txBody>
      </p:sp>
    </p:spTree>
    <p:extLst>
      <p:ext uri="{BB962C8B-B14F-4D97-AF65-F5344CB8AC3E}">
        <p14:creationId xmlns:p14="http://schemas.microsoft.com/office/powerpoint/2010/main" val="44237594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836712"/>
            <a:ext cx="7408333" cy="5289451"/>
          </a:xfrm>
        </p:spPr>
        <p:txBody>
          <a:bodyPr/>
          <a:lstStyle/>
          <a:p>
            <a:r>
              <a:rPr lang="es-CO" dirty="0"/>
              <a:t>Otro ejemplo: La puntualidad... Supongamos que tu </a:t>
            </a:r>
            <a:r>
              <a:rPr lang="es-CO" dirty="0" smtClean="0"/>
              <a:t>tía </a:t>
            </a:r>
            <a:r>
              <a:rPr lang="es-CO" dirty="0"/>
              <a:t>"Pepita" te dice que debes llegar siempre puntual a todos tus compromisos. Pero ella quedo de pasarte a buscar a las 6 y ya son 6:30 y nada que llega, eso es ser incoherente. Es decir, coherente es predicar con el ejemplo. </a:t>
            </a:r>
            <a:r>
              <a:rPr lang="es-CO" dirty="0" smtClean="0"/>
              <a:t>También </a:t>
            </a:r>
            <a:r>
              <a:rPr lang="es-CO" dirty="0"/>
              <a:t>aplica para las ideas, situaciones o </a:t>
            </a:r>
            <a:r>
              <a:rPr lang="es-CO" dirty="0" smtClean="0"/>
              <a:t>emociones.</a:t>
            </a:r>
          </a:p>
          <a:p>
            <a:endParaRPr lang="es-CO" dirty="0"/>
          </a:p>
        </p:txBody>
      </p:sp>
      <p:pic>
        <p:nvPicPr>
          <p:cNvPr id="2054" name="Picture 6" descr="http://edu.jccm.es/cp/gloria-fuertes/images/stories/libros1.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3241073"/>
            <a:ext cx="3200400" cy="3200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738737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2132856"/>
            <a:ext cx="7408333" cy="3993307"/>
          </a:xfrm>
        </p:spPr>
        <p:txBody>
          <a:bodyPr>
            <a:normAutofit/>
          </a:bodyPr>
          <a:lstStyle/>
          <a:p>
            <a:r>
              <a:rPr lang="es-CO" dirty="0" smtClean="0"/>
              <a:t>Es un factor textual tan importante en la lectura como en la escritura , se le ha relacionado con el éxito en la comprensión de la lectura, , con la capacidad de resumir y de recordar textos , y con el procesamiento de la información.</a:t>
            </a:r>
          </a:p>
          <a:p>
            <a:pPr marL="0" indent="0">
              <a:buNone/>
            </a:pPr>
            <a:r>
              <a:rPr lang="es-CO" dirty="0"/>
              <a:t/>
            </a:r>
            <a:br>
              <a:rPr lang="es-CO" dirty="0"/>
            </a:br>
            <a:r>
              <a:rPr lang="es-CO" dirty="0"/>
              <a:t/>
            </a:r>
            <a:br>
              <a:rPr lang="es-CO" dirty="0"/>
            </a:br>
            <a:endParaRPr lang="es-CO" dirty="0"/>
          </a:p>
        </p:txBody>
      </p:sp>
      <p:sp>
        <p:nvSpPr>
          <p:cNvPr id="3" name="2 Título"/>
          <p:cNvSpPr>
            <a:spLocks noGrp="1"/>
          </p:cNvSpPr>
          <p:nvPr>
            <p:ph type="title"/>
          </p:nvPr>
        </p:nvSpPr>
        <p:spPr/>
        <p:txBody>
          <a:bodyPr/>
          <a:lstStyle/>
          <a:p>
            <a:r>
              <a:rPr lang="es-CO" dirty="0" smtClean="0"/>
              <a:t>La cohesión</a:t>
            </a:r>
            <a:endParaRPr lang="es-CO" dirty="0"/>
          </a:p>
        </p:txBody>
      </p:sp>
      <p:pic>
        <p:nvPicPr>
          <p:cNvPr id="3074" name="Picture 2" descr="http://4.bp.blogspot.com/_2Au80_lfq00/SyObUrfIWPI/AAAAAAAAACk/-sFj7PIew-4/s400/libro.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3717032"/>
            <a:ext cx="3810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98896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620688"/>
            <a:ext cx="7408333" cy="5505475"/>
          </a:xfrm>
        </p:spPr>
        <p:txBody>
          <a:bodyPr/>
          <a:lstStyle/>
          <a:p>
            <a:endParaRPr lang="es-CO" dirty="0" smtClean="0"/>
          </a:p>
          <a:p>
            <a:endParaRPr lang="es-CO" dirty="0"/>
          </a:p>
          <a:p>
            <a:endParaRPr lang="es-CO" dirty="0" smtClean="0"/>
          </a:p>
          <a:p>
            <a:r>
              <a:rPr lang="es-CO" dirty="0" smtClean="0"/>
              <a:t>Ejemplo</a:t>
            </a:r>
            <a:r>
              <a:rPr lang="es-CO" dirty="0"/>
              <a:t>: “El otro día fui a comprarme un pantalón, pero cuando llegué a la tienda me gustó – también – una chaqueta. Al final me decidí por el negro, porque es un color que siempre combina con todo, es casual y a la vez elegante y saca de apuros.”</a:t>
            </a:r>
          </a:p>
        </p:txBody>
      </p:sp>
    </p:spTree>
    <p:extLst>
      <p:ext uri="{BB962C8B-B14F-4D97-AF65-F5344CB8AC3E}">
        <p14:creationId xmlns:p14="http://schemas.microsoft.com/office/powerpoint/2010/main" val="204421346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O" dirty="0" smtClean="0">
                <a:solidFill>
                  <a:srgbClr val="00B050"/>
                </a:solidFill>
              </a:rPr>
              <a:t>LIC. SAMUEL HERAZO JARABA</a:t>
            </a:r>
            <a:endParaRPr lang="es-CO" dirty="0">
              <a:solidFill>
                <a:srgbClr val="00B050"/>
              </a:solidFill>
            </a:endParaRPr>
          </a:p>
        </p:txBody>
      </p:sp>
      <p:sp>
        <p:nvSpPr>
          <p:cNvPr id="3" name="2 Subtítulo"/>
          <p:cNvSpPr>
            <a:spLocks noGrp="1"/>
          </p:cNvSpPr>
          <p:nvPr>
            <p:ph type="subTitle" idx="1"/>
          </p:nvPr>
        </p:nvSpPr>
        <p:spPr/>
        <p:txBody>
          <a:bodyPr/>
          <a:lstStyle/>
          <a:p>
            <a:r>
              <a:rPr lang="es-CO" dirty="0" smtClean="0">
                <a:solidFill>
                  <a:srgbClr val="00B050"/>
                </a:solidFill>
              </a:rPr>
              <a:t>3114207068</a:t>
            </a:r>
          </a:p>
          <a:p>
            <a:r>
              <a:rPr lang="es-CO" dirty="0" smtClean="0">
                <a:solidFill>
                  <a:srgbClr val="00B050"/>
                </a:solidFill>
              </a:rPr>
              <a:t>NORMAL SUPERIOR DE SINCELEJO </a:t>
            </a:r>
          </a:p>
          <a:p>
            <a:r>
              <a:rPr lang="es-CO" dirty="0" smtClean="0">
                <a:solidFill>
                  <a:srgbClr val="00B050"/>
                </a:solidFill>
              </a:rPr>
              <a:t>2013</a:t>
            </a:r>
            <a:endParaRPr lang="es-CO" dirty="0">
              <a:solidFill>
                <a:srgbClr val="00B050"/>
              </a:solidFill>
            </a:endParaRPr>
          </a:p>
        </p:txBody>
      </p:sp>
    </p:spTree>
    <p:extLst>
      <p:ext uri="{BB962C8B-B14F-4D97-AF65-F5344CB8AC3E}">
        <p14:creationId xmlns:p14="http://schemas.microsoft.com/office/powerpoint/2010/main" val="301571074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620688"/>
            <a:ext cx="7408333" cy="6048672"/>
          </a:xfrm>
        </p:spPr>
        <p:txBody>
          <a:bodyPr>
            <a:normAutofit lnSpcReduction="10000"/>
          </a:bodyPr>
          <a:lstStyle/>
          <a:p>
            <a:r>
              <a:rPr lang="es-ES" dirty="0"/>
              <a:t>Ejemplos:</a:t>
            </a:r>
            <a:endParaRPr lang="es-CO" dirty="0"/>
          </a:p>
          <a:p>
            <a:pPr marL="0" indent="0">
              <a:buNone/>
            </a:pPr>
            <a:r>
              <a:rPr lang="es-ES" dirty="0"/>
              <a:t> </a:t>
            </a:r>
            <a:r>
              <a:rPr lang="es-CO" dirty="0"/>
              <a:t> </a:t>
            </a:r>
            <a:r>
              <a:rPr lang="es-CO" dirty="0" smtClean="0"/>
              <a:t>   </a:t>
            </a:r>
            <a:r>
              <a:rPr lang="es-ES" b="1" dirty="0" smtClean="0"/>
              <a:t>Pan-ad-ero</a:t>
            </a:r>
            <a:r>
              <a:rPr lang="es-ES" dirty="0"/>
              <a:t>: </a:t>
            </a:r>
            <a:r>
              <a:rPr lang="es-ES" i="1" dirty="0"/>
              <a:t>lex – interfijo-sufijo+morfema flexivo de </a:t>
            </a:r>
            <a:r>
              <a:rPr lang="es-ES" i="1" dirty="0" smtClean="0"/>
              <a:t>                        género </a:t>
            </a:r>
            <a:r>
              <a:rPr lang="es-ES" i="1" dirty="0"/>
              <a:t>masculino</a:t>
            </a:r>
            <a:endParaRPr lang="es-CO" dirty="0"/>
          </a:p>
          <a:p>
            <a:pPr marL="0" indent="0">
              <a:buNone/>
            </a:pPr>
            <a:r>
              <a:rPr lang="es-ES" dirty="0"/>
              <a:t> </a:t>
            </a:r>
            <a:endParaRPr lang="es-CO" dirty="0"/>
          </a:p>
          <a:p>
            <a:r>
              <a:rPr lang="es-ES" b="1" dirty="0" smtClean="0"/>
              <a:t>ric</a:t>
            </a:r>
            <a:r>
              <a:rPr lang="es-ES" dirty="0" smtClean="0"/>
              <a:t>-</a:t>
            </a:r>
            <a:r>
              <a:rPr lang="es-ES" b="1" dirty="0" smtClean="0"/>
              <a:t>a</a:t>
            </a:r>
            <a:r>
              <a:rPr lang="es-ES" dirty="0" smtClean="0"/>
              <a:t>- </a:t>
            </a:r>
            <a:r>
              <a:rPr lang="es-ES" b="1" dirty="0" smtClean="0"/>
              <a:t>chon</a:t>
            </a:r>
            <a:r>
              <a:rPr lang="es-ES" dirty="0" smtClean="0"/>
              <a:t>- </a:t>
            </a:r>
            <a:r>
              <a:rPr lang="es-ES" b="1" dirty="0" smtClean="0"/>
              <a:t>es</a:t>
            </a:r>
            <a:r>
              <a:rPr lang="es-ES" dirty="0"/>
              <a:t>: </a:t>
            </a:r>
            <a:r>
              <a:rPr lang="es-ES" i="1" dirty="0" smtClean="0"/>
              <a:t>lex -</a:t>
            </a:r>
            <a:r>
              <a:rPr lang="es-ES" i="1" dirty="0"/>
              <a:t>interfijo-sufijo aumentativo-morfema flexivo de número</a:t>
            </a:r>
            <a:endParaRPr lang="es-CO" dirty="0"/>
          </a:p>
          <a:p>
            <a:r>
              <a:rPr lang="es-ES" dirty="0"/>
              <a:t> </a:t>
            </a:r>
            <a:endParaRPr lang="es-CO" dirty="0"/>
          </a:p>
          <a:p>
            <a:r>
              <a:rPr lang="es-ES" b="1" dirty="0" smtClean="0"/>
              <a:t>Bell </a:t>
            </a:r>
            <a:r>
              <a:rPr lang="es-ES" dirty="0" smtClean="0"/>
              <a:t>– </a:t>
            </a:r>
            <a:r>
              <a:rPr lang="es-ES" b="1" dirty="0" smtClean="0"/>
              <a:t>eza </a:t>
            </a:r>
            <a:r>
              <a:rPr lang="es-ES" dirty="0" smtClean="0"/>
              <a:t>: </a:t>
            </a:r>
            <a:r>
              <a:rPr lang="es-ES" i="1" dirty="0"/>
              <a:t>lex-sufijo</a:t>
            </a:r>
            <a:r>
              <a:rPr lang="es-ES" dirty="0"/>
              <a:t>                </a:t>
            </a:r>
            <a:r>
              <a:rPr lang="es-ES" b="1" dirty="0" smtClean="0"/>
              <a:t>a</a:t>
            </a:r>
            <a:r>
              <a:rPr lang="es-ES" dirty="0" smtClean="0"/>
              <a:t>- </a:t>
            </a:r>
            <a:r>
              <a:rPr lang="es-ES" b="1" dirty="0" smtClean="0"/>
              <a:t>terr</a:t>
            </a:r>
            <a:r>
              <a:rPr lang="es-ES" dirty="0" smtClean="0"/>
              <a:t>-</a:t>
            </a:r>
            <a:r>
              <a:rPr lang="es-ES" b="1" dirty="0" smtClean="0"/>
              <a:t>izar</a:t>
            </a:r>
            <a:r>
              <a:rPr lang="es-ES" dirty="0"/>
              <a:t>: </a:t>
            </a:r>
            <a:r>
              <a:rPr lang="es-ES" i="1" dirty="0" smtClean="0"/>
              <a:t>prefijo - lex-sufijo + desinencia </a:t>
            </a:r>
            <a:r>
              <a:rPr lang="es-ES" i="1" dirty="0"/>
              <a:t>verbal de infinitivo</a:t>
            </a:r>
            <a:endParaRPr lang="es-CO" dirty="0"/>
          </a:p>
          <a:p>
            <a:pPr marL="0" indent="0">
              <a:buNone/>
            </a:pPr>
            <a:r>
              <a:rPr lang="es-ES" i="1" dirty="0"/>
              <a:t> </a:t>
            </a:r>
            <a:endParaRPr lang="es-CO" dirty="0"/>
          </a:p>
          <a:p>
            <a:r>
              <a:rPr lang="es-ES" b="1" dirty="0" smtClean="0"/>
              <a:t>Ventan </a:t>
            </a:r>
            <a:r>
              <a:rPr lang="es-ES" dirty="0" smtClean="0"/>
              <a:t>-</a:t>
            </a:r>
            <a:r>
              <a:rPr lang="es-ES" b="1" dirty="0"/>
              <a:t>al</a:t>
            </a:r>
            <a:r>
              <a:rPr lang="es-ES" dirty="0"/>
              <a:t>: </a:t>
            </a:r>
            <a:r>
              <a:rPr lang="es-ES" i="1" dirty="0"/>
              <a:t>lex-sufijo</a:t>
            </a:r>
            <a:r>
              <a:rPr lang="es-ES" dirty="0"/>
              <a:t>               </a:t>
            </a:r>
            <a:r>
              <a:rPr lang="es-ES" b="1" dirty="0" smtClean="0"/>
              <a:t>re</a:t>
            </a:r>
            <a:r>
              <a:rPr lang="es-ES" dirty="0" smtClean="0"/>
              <a:t>- </a:t>
            </a:r>
            <a:r>
              <a:rPr lang="es-ES" b="1" dirty="0" smtClean="0"/>
              <a:t>volv </a:t>
            </a:r>
            <a:r>
              <a:rPr lang="es-ES" dirty="0" smtClean="0"/>
              <a:t>- </a:t>
            </a:r>
            <a:r>
              <a:rPr lang="es-ES" b="1" dirty="0" smtClean="0"/>
              <a:t>er</a:t>
            </a:r>
            <a:r>
              <a:rPr lang="es-ES" dirty="0"/>
              <a:t>: </a:t>
            </a:r>
            <a:r>
              <a:rPr lang="es-ES" i="1" dirty="0"/>
              <a:t>prefijo-lex-desinencia verbal de infinitivo</a:t>
            </a:r>
            <a:endParaRPr lang="es-CO" dirty="0"/>
          </a:p>
          <a:p>
            <a:pPr marL="0" indent="0">
              <a:buNone/>
            </a:pPr>
            <a:r>
              <a:rPr lang="es-ES" i="1" dirty="0"/>
              <a:t> </a:t>
            </a:r>
            <a:endParaRPr lang="es-CO" dirty="0"/>
          </a:p>
          <a:p>
            <a:r>
              <a:rPr lang="es-ES" b="1" dirty="0"/>
              <a:t>y</a:t>
            </a:r>
            <a:r>
              <a:rPr lang="es-ES" dirty="0"/>
              <a:t> </a:t>
            </a:r>
            <a:r>
              <a:rPr lang="es-ES" b="1" dirty="0"/>
              <a:t>, el.: </a:t>
            </a:r>
            <a:r>
              <a:rPr lang="es-ES" i="1" dirty="0"/>
              <a:t>morfemas libres (conjunción y determinante artículo)      </a:t>
            </a:r>
            <a:r>
              <a:rPr lang="es-ES" b="1" dirty="0"/>
              <a:t>sol</a:t>
            </a:r>
            <a:r>
              <a:rPr lang="es-ES" dirty="0"/>
              <a:t>: </a:t>
            </a:r>
            <a:r>
              <a:rPr lang="es-ES" i="1" dirty="0"/>
              <a:t>lex.          </a:t>
            </a:r>
            <a:r>
              <a:rPr lang="es-ES" dirty="0"/>
              <a:t>           </a:t>
            </a:r>
            <a:endParaRPr lang="es-CO" dirty="0"/>
          </a:p>
          <a:p>
            <a:pPr marL="0" indent="0">
              <a:buNone/>
            </a:pPr>
            <a:endParaRPr lang="es-CO" dirty="0"/>
          </a:p>
        </p:txBody>
      </p:sp>
    </p:spTree>
    <p:extLst>
      <p:ext uri="{BB962C8B-B14F-4D97-AF65-F5344CB8AC3E}">
        <p14:creationId xmlns:p14="http://schemas.microsoft.com/office/powerpoint/2010/main" val="150821648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755576" y="1700808"/>
            <a:ext cx="7408333" cy="4248472"/>
          </a:xfrm>
        </p:spPr>
        <p:txBody>
          <a:bodyPr/>
          <a:lstStyle/>
          <a:p>
            <a:r>
              <a:rPr lang="es-CO" sz="2800" dirty="0" smtClean="0">
                <a:latin typeface="Calibri" pitchFamily="34" charset="0"/>
                <a:cs typeface="Calibri" pitchFamily="34" charset="0"/>
              </a:rPr>
              <a:t>El lexema es una parte de una palabra que constituye una unidad mínima(monema) </a:t>
            </a:r>
            <a:r>
              <a:rPr lang="es-ES" sz="2800" dirty="0">
                <a:latin typeface="Calibri" pitchFamily="34" charset="0"/>
                <a:cs typeface="Calibri" pitchFamily="34" charset="0"/>
              </a:rPr>
              <a:t>El </a:t>
            </a:r>
            <a:r>
              <a:rPr lang="es-ES" sz="2800" b="1" dirty="0">
                <a:latin typeface="Calibri" pitchFamily="34" charset="0"/>
                <a:cs typeface="Calibri" pitchFamily="34" charset="0"/>
              </a:rPr>
              <a:t>monema</a:t>
            </a:r>
            <a:r>
              <a:rPr lang="es-ES" sz="2800" dirty="0">
                <a:latin typeface="Calibri" pitchFamily="34" charset="0"/>
                <a:cs typeface="Calibri" pitchFamily="34" charset="0"/>
              </a:rPr>
              <a:t> es la unidad lingüística más pequeña de la primera articulación, es decir, dotada de significado; frente al fonema (unidad mínima de segunda articulación, sin significado pero con valor distintivo).</a:t>
            </a:r>
            <a:endParaRPr lang="es-CO" sz="2800" dirty="0">
              <a:latin typeface="Calibri" pitchFamily="34" charset="0"/>
              <a:cs typeface="Calibri" pitchFamily="34" charset="0"/>
            </a:endParaRPr>
          </a:p>
          <a:p>
            <a:pPr marL="0" indent="0">
              <a:buNone/>
            </a:pPr>
            <a:r>
              <a:rPr lang="es-ES" dirty="0">
                <a:latin typeface="Calibri" pitchFamily="34" charset="0"/>
                <a:cs typeface="Calibri" pitchFamily="34" charset="0"/>
              </a:rPr>
              <a:t> </a:t>
            </a:r>
            <a:r>
              <a:rPr lang="es-ES" dirty="0" smtClean="0">
                <a:latin typeface="Calibri" pitchFamily="34" charset="0"/>
                <a:cs typeface="Calibri" pitchFamily="34" charset="0"/>
              </a:rPr>
              <a:t>  Ejemplos: </a:t>
            </a:r>
            <a:r>
              <a:rPr lang="es-ES" b="1" i="1" dirty="0">
                <a:latin typeface="Calibri" pitchFamily="34" charset="0"/>
                <a:cs typeface="Calibri" pitchFamily="34" charset="0"/>
              </a:rPr>
              <a:t> </a:t>
            </a:r>
            <a:r>
              <a:rPr lang="es-ES" b="1" i="1" dirty="0"/>
              <a:t>Mar</a:t>
            </a:r>
            <a:r>
              <a:rPr lang="es-ES" i="1" dirty="0"/>
              <a:t>,</a:t>
            </a:r>
            <a:r>
              <a:rPr lang="es-ES" b="1" i="1" dirty="0"/>
              <a:t> mar</a:t>
            </a:r>
            <a:r>
              <a:rPr lang="es-ES" i="1" dirty="0"/>
              <a:t>inero,</a:t>
            </a:r>
            <a:r>
              <a:rPr lang="es-ES" b="1" i="1" dirty="0"/>
              <a:t> mar</a:t>
            </a:r>
            <a:r>
              <a:rPr lang="es-ES" i="1" dirty="0"/>
              <a:t>ítimo,</a:t>
            </a:r>
            <a:r>
              <a:rPr lang="es-ES" b="1" i="1" dirty="0"/>
              <a:t> mar</a:t>
            </a:r>
            <a:r>
              <a:rPr lang="es-ES" i="1" dirty="0"/>
              <a:t>ejada, </a:t>
            </a:r>
            <a:r>
              <a:rPr lang="es-ES" b="1" i="1" dirty="0" smtClean="0"/>
              <a:t>mar</a:t>
            </a:r>
            <a:r>
              <a:rPr lang="es-ES" i="1" dirty="0" smtClean="0"/>
              <a:t>inar</a:t>
            </a:r>
            <a:r>
              <a:rPr lang="es-ES" i="1" dirty="0"/>
              <a:t>.</a:t>
            </a:r>
            <a:endParaRPr lang="es-CO" dirty="0"/>
          </a:p>
          <a:p>
            <a:endParaRPr lang="es-CO" dirty="0" smtClean="0"/>
          </a:p>
          <a:p>
            <a:pPr marL="0" indent="0">
              <a:buNone/>
            </a:pPr>
            <a:endParaRPr lang="es-CO" dirty="0"/>
          </a:p>
        </p:txBody>
      </p:sp>
      <p:sp>
        <p:nvSpPr>
          <p:cNvPr id="3" name="2 Título"/>
          <p:cNvSpPr>
            <a:spLocks noGrp="1"/>
          </p:cNvSpPr>
          <p:nvPr>
            <p:ph type="title"/>
          </p:nvPr>
        </p:nvSpPr>
        <p:spPr/>
        <p:txBody>
          <a:bodyPr/>
          <a:lstStyle/>
          <a:p>
            <a:r>
              <a:rPr lang="es-CO" dirty="0" smtClean="0"/>
              <a:t>lexema</a:t>
            </a:r>
            <a:endParaRPr lang="es-CO" dirty="0"/>
          </a:p>
        </p:txBody>
      </p:sp>
    </p:spTree>
    <p:extLst>
      <p:ext uri="{BB962C8B-B14F-4D97-AF65-F5344CB8AC3E}">
        <p14:creationId xmlns:p14="http://schemas.microsoft.com/office/powerpoint/2010/main" val="405825478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908720"/>
            <a:ext cx="7408333" cy="5217443"/>
          </a:xfrm>
        </p:spPr>
        <p:txBody>
          <a:bodyPr/>
          <a:lstStyle/>
          <a:p>
            <a:endParaRPr lang="es-CO" dirty="0" smtClean="0"/>
          </a:p>
          <a:p>
            <a:r>
              <a:rPr lang="es-CO" dirty="0" smtClean="0"/>
              <a:t>Lexema </a:t>
            </a:r>
            <a:r>
              <a:rPr lang="es-CO" dirty="0"/>
              <a:t>o raíz: es la parte de la palabra que no varia. Contiene su significado. Deport-e, deport-ivo, </a:t>
            </a:r>
            <a:r>
              <a:rPr lang="es-CO" dirty="0" smtClean="0"/>
              <a:t>deport-istas</a:t>
            </a:r>
          </a:p>
          <a:p>
            <a:pPr marL="0" indent="0">
              <a:buNone/>
            </a:pPr>
            <a:r>
              <a:rPr lang="es-CO" dirty="0" smtClean="0"/>
              <a:t>                                                                             lag-o</a:t>
            </a:r>
          </a:p>
          <a:p>
            <a:r>
              <a:rPr lang="es-CO" dirty="0" smtClean="0"/>
              <a:t>Por </a:t>
            </a:r>
            <a:r>
              <a:rPr lang="es-CO" dirty="0"/>
              <a:t>ejemplo: El lexema “</a:t>
            </a:r>
            <a:r>
              <a:rPr lang="es-CO" dirty="0" smtClean="0"/>
              <a:t>Lag”                  lag-os</a:t>
            </a:r>
          </a:p>
          <a:p>
            <a:pPr marL="0" indent="0">
              <a:buNone/>
            </a:pPr>
            <a:r>
              <a:rPr lang="es-CO" dirty="0" smtClean="0"/>
              <a:t>                                                                             lag-una</a:t>
            </a:r>
          </a:p>
          <a:p>
            <a:pPr marL="0" indent="0">
              <a:buNone/>
            </a:pPr>
            <a:r>
              <a:rPr lang="es-CO" dirty="0" smtClean="0"/>
              <a:t>                                                                  lag-unas</a:t>
            </a:r>
            <a:r>
              <a:rPr lang="es-CO" dirty="0"/>
              <a:t/>
            </a:r>
            <a:br>
              <a:rPr lang="es-CO" dirty="0"/>
            </a:br>
            <a:r>
              <a:rPr lang="es-CO" dirty="0"/>
              <a:t/>
            </a:r>
            <a:br>
              <a:rPr lang="es-CO" dirty="0"/>
            </a:br>
            <a:endParaRPr lang="es-CO" dirty="0"/>
          </a:p>
        </p:txBody>
      </p:sp>
      <p:cxnSp>
        <p:nvCxnSpPr>
          <p:cNvPr id="4" name="3 Conector recto de flecha"/>
          <p:cNvCxnSpPr/>
          <p:nvPr/>
        </p:nvCxnSpPr>
        <p:spPr>
          <a:xfrm flipV="1">
            <a:off x="5076056" y="2852936"/>
            <a:ext cx="936104"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5 Conector recto de flecha"/>
          <p:cNvCxnSpPr/>
          <p:nvPr/>
        </p:nvCxnSpPr>
        <p:spPr>
          <a:xfrm>
            <a:off x="5076056" y="3140968"/>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p:nvPr/>
        </p:nvCxnSpPr>
        <p:spPr>
          <a:xfrm>
            <a:off x="5076056" y="3140968"/>
            <a:ext cx="93610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Conector recto de flecha"/>
          <p:cNvCxnSpPr/>
          <p:nvPr/>
        </p:nvCxnSpPr>
        <p:spPr>
          <a:xfrm>
            <a:off x="5076056" y="3140968"/>
            <a:ext cx="288032"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23498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1340768"/>
            <a:ext cx="7408333" cy="4785395"/>
          </a:xfrm>
        </p:spPr>
        <p:txBody>
          <a:bodyPr>
            <a:normAutofit/>
          </a:bodyPr>
          <a:lstStyle/>
          <a:p>
            <a:r>
              <a:rPr lang="es-CO" dirty="0">
                <a:latin typeface="Calibri" pitchFamily="34" charset="0"/>
                <a:cs typeface="Calibri" pitchFamily="34" charset="0"/>
              </a:rPr>
              <a:t>En </a:t>
            </a:r>
            <a:r>
              <a:rPr lang="es-CO" dirty="0">
                <a:latin typeface="Calibri" pitchFamily="34" charset="0"/>
                <a:cs typeface="Calibri" pitchFamily="34" charset="0"/>
                <a:hlinkClick r:id="rId2" tooltip="Morfología lingüística"/>
              </a:rPr>
              <a:t>morfología</a:t>
            </a:r>
            <a:r>
              <a:rPr lang="es-CO" dirty="0">
                <a:latin typeface="Calibri" pitchFamily="34" charset="0"/>
                <a:cs typeface="Calibri" pitchFamily="34" charset="0"/>
              </a:rPr>
              <a:t>, un </a:t>
            </a:r>
            <a:r>
              <a:rPr lang="es-CO" b="1" dirty="0">
                <a:latin typeface="Calibri" pitchFamily="34" charset="0"/>
                <a:cs typeface="Calibri" pitchFamily="34" charset="0"/>
              </a:rPr>
              <a:t>morfema (gramatical)</a:t>
            </a:r>
            <a:r>
              <a:rPr lang="es-CO" dirty="0">
                <a:latin typeface="Calibri" pitchFamily="34" charset="0"/>
                <a:cs typeface="Calibri" pitchFamily="34" charset="0"/>
              </a:rPr>
              <a:t> es un </a:t>
            </a:r>
            <a:r>
              <a:rPr lang="es-CO" dirty="0">
                <a:latin typeface="Calibri" pitchFamily="34" charset="0"/>
                <a:cs typeface="Calibri" pitchFamily="34" charset="0"/>
                <a:hlinkClick r:id="rId3" tooltip="Monema"/>
              </a:rPr>
              <a:t>monema</a:t>
            </a:r>
            <a:r>
              <a:rPr lang="es-CO" dirty="0">
                <a:latin typeface="Calibri" pitchFamily="34" charset="0"/>
                <a:cs typeface="Calibri" pitchFamily="34" charset="0"/>
              </a:rPr>
              <a:t> dependiente, es decir, el fragmento mínimo capaz de expresar su significado (y además referencia si va unido a un monema no-dependiente o </a:t>
            </a:r>
            <a:r>
              <a:rPr lang="es-CO" dirty="0">
                <a:latin typeface="Calibri" pitchFamily="34" charset="0"/>
                <a:cs typeface="Calibri" pitchFamily="34" charset="0"/>
                <a:hlinkClick r:id="rId4" tooltip="Lexema"/>
              </a:rPr>
              <a:t>lexema</a:t>
            </a:r>
            <a:r>
              <a:rPr lang="es-CO" dirty="0">
                <a:latin typeface="Calibri" pitchFamily="34" charset="0"/>
                <a:cs typeface="Calibri" pitchFamily="34" charset="0"/>
              </a:rPr>
              <a:t>). En muchas lenguas los morfemas generalmente están constituidos por una secuencia de fonemas, aunque en otras lenguas algunos elementos </a:t>
            </a:r>
            <a:r>
              <a:rPr lang="es-CO" dirty="0" smtClean="0">
                <a:latin typeface="Calibri" pitchFamily="34" charset="0"/>
                <a:cs typeface="Calibri" pitchFamily="34" charset="0"/>
              </a:rPr>
              <a:t>fonéticos </a:t>
            </a:r>
            <a:r>
              <a:rPr lang="es-CO" dirty="0" smtClean="0">
                <a:latin typeface="Calibri" pitchFamily="34" charset="0"/>
                <a:cs typeface="Calibri" pitchFamily="34" charset="0"/>
                <a:hlinkClick r:id="rId5" tooltip="Suprasegmental"/>
              </a:rPr>
              <a:t>supra segméntales</a:t>
            </a:r>
            <a:r>
              <a:rPr lang="es-CO" dirty="0">
                <a:latin typeface="Calibri" pitchFamily="34" charset="0"/>
                <a:cs typeface="Calibri" pitchFamily="34" charset="0"/>
              </a:rPr>
              <a:t> como el </a:t>
            </a:r>
            <a:r>
              <a:rPr lang="es-CO" dirty="0">
                <a:latin typeface="Calibri" pitchFamily="34" charset="0"/>
                <a:cs typeface="Calibri" pitchFamily="34" charset="0"/>
                <a:hlinkClick r:id="rId6" tooltip="Tono (lingüística)"/>
              </a:rPr>
              <a:t>tono</a:t>
            </a:r>
            <a:r>
              <a:rPr lang="es-CO" dirty="0">
                <a:latin typeface="Calibri" pitchFamily="34" charset="0"/>
                <a:cs typeface="Calibri" pitchFamily="34" charset="0"/>
              </a:rPr>
              <a:t>, el </a:t>
            </a:r>
            <a:r>
              <a:rPr lang="es-CO" dirty="0">
                <a:latin typeface="Calibri" pitchFamily="34" charset="0"/>
                <a:cs typeface="Calibri" pitchFamily="34" charset="0"/>
                <a:hlinkClick r:id="rId7" tooltip="Acento prosódico"/>
              </a:rPr>
              <a:t>acento</a:t>
            </a:r>
            <a:r>
              <a:rPr lang="es-CO" dirty="0">
                <a:latin typeface="Calibri" pitchFamily="34" charset="0"/>
                <a:cs typeface="Calibri" pitchFamily="34" charset="0"/>
              </a:rPr>
              <a:t> o la nasalidad pueden constituir una diferencia fonética que realiza un fonema (en estos casos los morfemas no son un fragmento separable de la palabra).</a:t>
            </a:r>
          </a:p>
        </p:txBody>
      </p:sp>
      <p:sp>
        <p:nvSpPr>
          <p:cNvPr id="3" name="2 Título"/>
          <p:cNvSpPr>
            <a:spLocks noGrp="1"/>
          </p:cNvSpPr>
          <p:nvPr>
            <p:ph type="title"/>
          </p:nvPr>
        </p:nvSpPr>
        <p:spPr/>
        <p:txBody>
          <a:bodyPr/>
          <a:lstStyle/>
          <a:p>
            <a:r>
              <a:rPr lang="es-CO" dirty="0" smtClean="0"/>
              <a:t>Morfema</a:t>
            </a:r>
            <a:endParaRPr lang="es-CO" dirty="0"/>
          </a:p>
        </p:txBody>
      </p:sp>
    </p:spTree>
    <p:extLst>
      <p:ext uri="{BB962C8B-B14F-4D97-AF65-F5344CB8AC3E}">
        <p14:creationId xmlns:p14="http://schemas.microsoft.com/office/powerpoint/2010/main" val="8761706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692696"/>
            <a:ext cx="7408333" cy="5433467"/>
          </a:xfrm>
        </p:spPr>
        <p:txBody>
          <a:bodyPr>
            <a:normAutofit fontScale="92500"/>
          </a:bodyPr>
          <a:lstStyle/>
          <a:p>
            <a:endParaRPr lang="es-CO" dirty="0" smtClean="0"/>
          </a:p>
          <a:p>
            <a:endParaRPr lang="es-CO" dirty="0"/>
          </a:p>
          <a:p>
            <a:r>
              <a:rPr lang="es-CO" dirty="0" smtClean="0"/>
              <a:t>Todas </a:t>
            </a:r>
            <a:r>
              <a:rPr lang="es-CO" dirty="0"/>
              <a:t>las palabras están compuestas por un lexema y un morfema, mientras que el lexema es la raíz de las palabras, los morfemas, que es lo que en este momento nos interesa, es la letra o el conjunto de ellas que agregan a la raíz para modificar el significado de una palabra. </a:t>
            </a:r>
            <a:endParaRPr lang="es-CO" dirty="0" smtClean="0"/>
          </a:p>
          <a:p>
            <a:endParaRPr lang="es-CO" dirty="0"/>
          </a:p>
          <a:p>
            <a:r>
              <a:rPr lang="es-CO" dirty="0" smtClean="0"/>
              <a:t>Por </a:t>
            </a:r>
            <a:r>
              <a:rPr lang="es-CO" dirty="0"/>
              <a:t>ejemplo: </a:t>
            </a:r>
            <a:r>
              <a:rPr lang="es-CO" dirty="0">
                <a:solidFill>
                  <a:srgbClr val="00B050"/>
                </a:solidFill>
              </a:rPr>
              <a:t>Nub</a:t>
            </a:r>
            <a:r>
              <a:rPr lang="es-CO" dirty="0"/>
              <a:t> (Raíz-Lexema</a:t>
            </a:r>
            <a:r>
              <a:rPr lang="es-CO" dirty="0" smtClean="0"/>
              <a:t>)</a:t>
            </a:r>
          </a:p>
          <a:p>
            <a:r>
              <a:rPr lang="es-CO" dirty="0" smtClean="0"/>
              <a:t> </a:t>
            </a:r>
            <a:r>
              <a:rPr lang="es-CO" dirty="0">
                <a:solidFill>
                  <a:srgbClr val="00B050"/>
                </a:solidFill>
              </a:rPr>
              <a:t>Nub</a:t>
            </a:r>
            <a:r>
              <a:rPr lang="es-CO" dirty="0">
                <a:solidFill>
                  <a:srgbClr val="FF0000"/>
                </a:solidFill>
              </a:rPr>
              <a:t>e</a:t>
            </a:r>
            <a:r>
              <a:rPr lang="es-CO" dirty="0"/>
              <a:t> (Morfema</a:t>
            </a:r>
            <a:r>
              <a:rPr lang="es-CO" dirty="0" smtClean="0"/>
              <a:t>)</a:t>
            </a:r>
          </a:p>
          <a:p>
            <a:r>
              <a:rPr lang="es-CO" dirty="0" smtClean="0"/>
              <a:t> </a:t>
            </a:r>
            <a:r>
              <a:rPr lang="es-CO" dirty="0">
                <a:solidFill>
                  <a:srgbClr val="00B050"/>
                </a:solidFill>
              </a:rPr>
              <a:t>Nub</a:t>
            </a:r>
            <a:r>
              <a:rPr lang="es-CO" dirty="0">
                <a:solidFill>
                  <a:srgbClr val="FF0000"/>
                </a:solidFill>
              </a:rPr>
              <a:t>lado</a:t>
            </a:r>
            <a:r>
              <a:rPr lang="es-CO" dirty="0"/>
              <a:t> (Morfema) </a:t>
            </a:r>
            <a:endParaRPr lang="es-CO" dirty="0" smtClean="0"/>
          </a:p>
          <a:p>
            <a:r>
              <a:rPr lang="es-CO" dirty="0" smtClean="0">
                <a:solidFill>
                  <a:srgbClr val="00B050"/>
                </a:solidFill>
              </a:rPr>
              <a:t>Nub</a:t>
            </a:r>
            <a:r>
              <a:rPr lang="es-CO" dirty="0" smtClean="0">
                <a:solidFill>
                  <a:srgbClr val="FF0000"/>
                </a:solidFill>
              </a:rPr>
              <a:t>osidad</a:t>
            </a:r>
            <a:r>
              <a:rPr lang="es-CO" dirty="0" smtClean="0"/>
              <a:t> </a:t>
            </a:r>
            <a:r>
              <a:rPr lang="es-CO" dirty="0"/>
              <a:t>(Morfema)</a:t>
            </a:r>
            <a:br>
              <a:rPr lang="es-CO" dirty="0"/>
            </a:br>
            <a:r>
              <a:rPr lang="es-CO" dirty="0"/>
              <a:t/>
            </a:r>
            <a:br>
              <a:rPr lang="es-CO" dirty="0"/>
            </a:br>
            <a:endParaRPr lang="es-CO" dirty="0"/>
          </a:p>
        </p:txBody>
      </p:sp>
    </p:spTree>
    <p:extLst>
      <p:ext uri="{BB962C8B-B14F-4D97-AF65-F5344CB8AC3E}">
        <p14:creationId xmlns:p14="http://schemas.microsoft.com/office/powerpoint/2010/main" val="19585004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971600" y="476672"/>
            <a:ext cx="7408333" cy="5250896"/>
          </a:xfrm>
        </p:spPr>
        <p:txBody>
          <a:bodyPr>
            <a:normAutofit lnSpcReduction="10000"/>
          </a:bodyPr>
          <a:lstStyle/>
          <a:p>
            <a:pPr marL="0" indent="0">
              <a:buNone/>
            </a:pPr>
            <a:r>
              <a:rPr lang="es-CO" b="1" dirty="0" smtClean="0">
                <a:latin typeface="Calibri" pitchFamily="34" charset="0"/>
                <a:cs typeface="Calibri" pitchFamily="34" charset="0"/>
              </a:rPr>
              <a:t>   </a:t>
            </a:r>
          </a:p>
          <a:p>
            <a:pPr marL="0" indent="0">
              <a:buNone/>
            </a:pPr>
            <a:r>
              <a:rPr lang="es-CO" b="1" dirty="0" smtClean="0">
                <a:latin typeface="Calibri" pitchFamily="34" charset="0"/>
                <a:cs typeface="Calibri" pitchFamily="34" charset="0"/>
              </a:rPr>
              <a:t>Ejemplos:</a:t>
            </a:r>
          </a:p>
          <a:p>
            <a:endParaRPr lang="es-CO" b="1" dirty="0" smtClean="0">
              <a:latin typeface="Calibri" pitchFamily="34" charset="0"/>
              <a:cs typeface="Calibri" pitchFamily="34" charset="0"/>
            </a:endParaRPr>
          </a:p>
          <a:p>
            <a:r>
              <a:rPr lang="es-CO" b="1" dirty="0" smtClean="0">
                <a:latin typeface="Calibri" pitchFamily="34" charset="0"/>
                <a:cs typeface="Calibri" pitchFamily="34" charset="0"/>
              </a:rPr>
              <a:t>Panadería</a:t>
            </a:r>
            <a:r>
              <a:rPr lang="es-CO" dirty="0">
                <a:latin typeface="Calibri" pitchFamily="34" charset="0"/>
                <a:cs typeface="Calibri" pitchFamily="34" charset="0"/>
              </a:rPr>
              <a:t/>
            </a:r>
            <a:br>
              <a:rPr lang="es-CO" dirty="0">
                <a:latin typeface="Calibri" pitchFamily="34" charset="0"/>
                <a:cs typeface="Calibri" pitchFamily="34" charset="0"/>
              </a:rPr>
            </a:br>
            <a:r>
              <a:rPr lang="es-CO" i="1" dirty="0">
                <a:solidFill>
                  <a:srgbClr val="00B050"/>
                </a:solidFill>
                <a:latin typeface="Calibri" pitchFamily="34" charset="0"/>
                <a:cs typeface="Calibri" pitchFamily="34" charset="0"/>
              </a:rPr>
              <a:t>Pan</a:t>
            </a:r>
            <a:r>
              <a:rPr lang="es-CO" i="1" dirty="0">
                <a:latin typeface="Calibri" pitchFamily="34" charset="0"/>
                <a:cs typeface="Calibri" pitchFamily="34" charset="0"/>
              </a:rPr>
              <a:t>-</a:t>
            </a:r>
            <a:r>
              <a:rPr lang="es-CO" dirty="0">
                <a:latin typeface="Calibri" pitchFamily="34" charset="0"/>
                <a:cs typeface="Calibri" pitchFamily="34" charset="0"/>
              </a:rPr>
              <a:t> Lexema.</a:t>
            </a:r>
            <a:br>
              <a:rPr lang="es-CO" dirty="0">
                <a:latin typeface="Calibri" pitchFamily="34" charset="0"/>
                <a:cs typeface="Calibri" pitchFamily="34" charset="0"/>
              </a:rPr>
            </a:br>
            <a:r>
              <a:rPr lang="es-CO" i="1" dirty="0">
                <a:latin typeface="Calibri" pitchFamily="34" charset="0"/>
                <a:cs typeface="Calibri" pitchFamily="34" charset="0"/>
              </a:rPr>
              <a:t>-</a:t>
            </a:r>
            <a:r>
              <a:rPr lang="es-CO" i="1" dirty="0">
                <a:solidFill>
                  <a:srgbClr val="FF0000"/>
                </a:solidFill>
                <a:latin typeface="Calibri" pitchFamily="34" charset="0"/>
                <a:cs typeface="Calibri" pitchFamily="34" charset="0"/>
              </a:rPr>
              <a:t>ad</a:t>
            </a:r>
            <a:r>
              <a:rPr lang="es-CO" i="1" dirty="0">
                <a:latin typeface="Calibri" pitchFamily="34" charset="0"/>
                <a:cs typeface="Calibri" pitchFamily="34" charset="0"/>
              </a:rPr>
              <a:t>-</a:t>
            </a:r>
            <a:r>
              <a:rPr lang="es-CO" dirty="0">
                <a:latin typeface="Calibri" pitchFamily="34" charset="0"/>
                <a:cs typeface="Calibri" pitchFamily="34" charset="0"/>
              </a:rPr>
              <a:t> Morfema dependiente derivativo </a:t>
            </a:r>
            <a:r>
              <a:rPr lang="es-CO" dirty="0">
                <a:latin typeface="Calibri" pitchFamily="34" charset="0"/>
                <a:cs typeface="Calibri" pitchFamily="34" charset="0"/>
                <a:hlinkClick r:id="rId2" tooltip="Interfijo"/>
              </a:rPr>
              <a:t>interfijo</a:t>
            </a:r>
            <a:r>
              <a:rPr lang="es-CO" dirty="0">
                <a:latin typeface="Calibri" pitchFamily="34" charset="0"/>
                <a:cs typeface="Calibri" pitchFamily="34" charset="0"/>
              </a:rPr>
              <a:t>.</a:t>
            </a:r>
            <a:br>
              <a:rPr lang="es-CO" dirty="0">
                <a:latin typeface="Calibri" pitchFamily="34" charset="0"/>
                <a:cs typeface="Calibri" pitchFamily="34" charset="0"/>
              </a:rPr>
            </a:br>
            <a:r>
              <a:rPr lang="es-CO" i="1" dirty="0">
                <a:latin typeface="Calibri" pitchFamily="34" charset="0"/>
                <a:cs typeface="Calibri" pitchFamily="34" charset="0"/>
              </a:rPr>
              <a:t>-</a:t>
            </a:r>
            <a:r>
              <a:rPr lang="es-CO" i="1" dirty="0">
                <a:solidFill>
                  <a:srgbClr val="7030A0"/>
                </a:solidFill>
                <a:latin typeface="Calibri" pitchFamily="34" charset="0"/>
                <a:cs typeface="Calibri" pitchFamily="34" charset="0"/>
              </a:rPr>
              <a:t>ería</a:t>
            </a:r>
            <a:r>
              <a:rPr lang="es-CO" dirty="0">
                <a:latin typeface="Calibri" pitchFamily="34" charset="0"/>
                <a:cs typeface="Calibri" pitchFamily="34" charset="0"/>
              </a:rPr>
              <a:t> Morfema dependiente derivativo sufijo</a:t>
            </a:r>
            <a:r>
              <a:rPr lang="es-CO" dirty="0" smtClean="0">
                <a:latin typeface="Calibri" pitchFamily="34" charset="0"/>
                <a:cs typeface="Calibri" pitchFamily="34" charset="0"/>
              </a:rPr>
              <a:t>.</a:t>
            </a:r>
          </a:p>
          <a:p>
            <a:r>
              <a:rPr lang="es-CO" b="1" i="1" dirty="0">
                <a:solidFill>
                  <a:srgbClr val="92D050"/>
                </a:solidFill>
                <a:latin typeface="Calibri" pitchFamily="34" charset="0"/>
                <a:cs typeface="Calibri" pitchFamily="34" charset="0"/>
              </a:rPr>
              <a:t>Libr</a:t>
            </a:r>
            <a:r>
              <a:rPr lang="es-CO" b="1" i="1" dirty="0">
                <a:latin typeface="Calibri" pitchFamily="34" charset="0"/>
                <a:cs typeface="Calibri" pitchFamily="34" charset="0"/>
              </a:rPr>
              <a:t>-</a:t>
            </a:r>
            <a:r>
              <a:rPr lang="es-CO" dirty="0">
                <a:latin typeface="Calibri" pitchFamily="34" charset="0"/>
                <a:cs typeface="Calibri" pitchFamily="34" charset="0"/>
              </a:rPr>
              <a:t> Lexema, puede anexar morfemas como:</a:t>
            </a:r>
            <a:br>
              <a:rPr lang="es-CO" dirty="0">
                <a:latin typeface="Calibri" pitchFamily="34" charset="0"/>
                <a:cs typeface="Calibri" pitchFamily="34" charset="0"/>
              </a:rPr>
            </a:br>
            <a:r>
              <a:rPr lang="es-CO" i="1" dirty="0">
                <a:latin typeface="Calibri" pitchFamily="34" charset="0"/>
                <a:cs typeface="Calibri" pitchFamily="34" charset="0"/>
              </a:rPr>
              <a:t>-</a:t>
            </a:r>
            <a:r>
              <a:rPr lang="es-CO" i="1" dirty="0">
                <a:solidFill>
                  <a:srgbClr val="00B0F0"/>
                </a:solidFill>
                <a:latin typeface="Calibri" pitchFamily="34" charset="0"/>
                <a:cs typeface="Calibri" pitchFamily="34" charset="0"/>
              </a:rPr>
              <a:t>o-s</a:t>
            </a:r>
            <a:r>
              <a:rPr lang="es-CO" dirty="0">
                <a:latin typeface="Calibri" pitchFamily="34" charset="0"/>
                <a:cs typeface="Calibri" pitchFamily="34" charset="0"/>
              </a:rPr>
              <a:t> Morfemas dependientes flexivos de masculino y plural</a:t>
            </a:r>
            <a:br>
              <a:rPr lang="es-CO" dirty="0">
                <a:latin typeface="Calibri" pitchFamily="34" charset="0"/>
                <a:cs typeface="Calibri" pitchFamily="34" charset="0"/>
              </a:rPr>
            </a:br>
            <a:r>
              <a:rPr lang="es-CO" i="1" dirty="0">
                <a:latin typeface="Calibri" pitchFamily="34" charset="0"/>
                <a:cs typeface="Calibri" pitchFamily="34" charset="0"/>
              </a:rPr>
              <a:t>-</a:t>
            </a:r>
            <a:r>
              <a:rPr lang="es-CO" i="1" dirty="0">
                <a:solidFill>
                  <a:schemeClr val="accent5">
                    <a:lumMod val="75000"/>
                  </a:schemeClr>
                </a:solidFill>
                <a:latin typeface="Calibri" pitchFamily="34" charset="0"/>
                <a:cs typeface="Calibri" pitchFamily="34" charset="0"/>
              </a:rPr>
              <a:t>eta</a:t>
            </a:r>
            <a:r>
              <a:rPr lang="es-CO" dirty="0">
                <a:latin typeface="Calibri" pitchFamily="34" charset="0"/>
                <a:cs typeface="Calibri" pitchFamily="34" charset="0"/>
              </a:rPr>
              <a:t> Morfema dependiente derivativo sufijo.</a:t>
            </a:r>
            <a:br>
              <a:rPr lang="es-CO" dirty="0">
                <a:latin typeface="Calibri" pitchFamily="34" charset="0"/>
                <a:cs typeface="Calibri" pitchFamily="34" charset="0"/>
              </a:rPr>
            </a:br>
            <a:r>
              <a:rPr lang="es-CO" i="1" dirty="0">
                <a:latin typeface="Calibri" pitchFamily="34" charset="0"/>
                <a:cs typeface="Calibri" pitchFamily="34" charset="0"/>
              </a:rPr>
              <a:t>-</a:t>
            </a:r>
            <a:r>
              <a:rPr lang="es-CO" i="1" dirty="0">
                <a:solidFill>
                  <a:schemeClr val="tx2">
                    <a:lumMod val="60000"/>
                    <a:lumOff val="40000"/>
                  </a:schemeClr>
                </a:solidFill>
                <a:latin typeface="Calibri" pitchFamily="34" charset="0"/>
                <a:cs typeface="Calibri" pitchFamily="34" charset="0"/>
              </a:rPr>
              <a:t>ería</a:t>
            </a:r>
            <a:r>
              <a:rPr lang="es-CO" dirty="0">
                <a:latin typeface="Calibri" pitchFamily="34" charset="0"/>
                <a:cs typeface="Calibri" pitchFamily="34" charset="0"/>
              </a:rPr>
              <a:t> Morfema dependiente derivativo sufijo.</a:t>
            </a:r>
            <a:br>
              <a:rPr lang="es-CO" dirty="0">
                <a:latin typeface="Calibri" pitchFamily="34" charset="0"/>
                <a:cs typeface="Calibri" pitchFamily="34" charset="0"/>
              </a:rPr>
            </a:br>
            <a:r>
              <a:rPr lang="es-CO" i="1" dirty="0">
                <a:latin typeface="Calibri" pitchFamily="34" charset="0"/>
                <a:cs typeface="Calibri" pitchFamily="34" charset="0"/>
              </a:rPr>
              <a:t>-</a:t>
            </a:r>
            <a:r>
              <a:rPr lang="es-CO" i="1" dirty="0">
                <a:solidFill>
                  <a:schemeClr val="accent6">
                    <a:lumMod val="75000"/>
                  </a:schemeClr>
                </a:solidFill>
                <a:latin typeface="Calibri" pitchFamily="34" charset="0"/>
                <a:cs typeface="Calibri" pitchFamily="34" charset="0"/>
              </a:rPr>
              <a:t>ito</a:t>
            </a:r>
            <a:r>
              <a:rPr lang="es-CO" dirty="0">
                <a:latin typeface="Calibri" pitchFamily="34" charset="0"/>
                <a:cs typeface="Calibri" pitchFamily="34" charset="0"/>
              </a:rPr>
              <a:t> Morfema dependiente derivativo sufijo.</a:t>
            </a:r>
            <a:br>
              <a:rPr lang="es-CO" dirty="0">
                <a:latin typeface="Calibri" pitchFamily="34" charset="0"/>
                <a:cs typeface="Calibri" pitchFamily="34" charset="0"/>
              </a:rPr>
            </a:br>
            <a:r>
              <a:rPr lang="es-CO" i="1" dirty="0">
                <a:latin typeface="Calibri" pitchFamily="34" charset="0"/>
                <a:cs typeface="Calibri" pitchFamily="34" charset="0"/>
              </a:rPr>
              <a:t>-</a:t>
            </a:r>
            <a:r>
              <a:rPr lang="es-CO" i="1" dirty="0">
                <a:solidFill>
                  <a:srgbClr val="C00000"/>
                </a:solidFill>
                <a:latin typeface="Calibri" pitchFamily="34" charset="0"/>
                <a:cs typeface="Calibri" pitchFamily="34" charset="0"/>
              </a:rPr>
              <a:t>eto</a:t>
            </a:r>
            <a:r>
              <a:rPr lang="es-CO" dirty="0">
                <a:latin typeface="Calibri" pitchFamily="34" charset="0"/>
                <a:cs typeface="Calibri" pitchFamily="34" charset="0"/>
              </a:rPr>
              <a:t> Morfema dependiente derivativo sufijo</a:t>
            </a:r>
          </a:p>
        </p:txBody>
      </p:sp>
    </p:spTree>
    <p:extLst>
      <p:ext uri="{BB962C8B-B14F-4D97-AF65-F5344CB8AC3E}">
        <p14:creationId xmlns:p14="http://schemas.microsoft.com/office/powerpoint/2010/main" val="107176876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1484784"/>
            <a:ext cx="7408333" cy="4641379"/>
          </a:xfrm>
        </p:spPr>
        <p:txBody>
          <a:bodyPr>
            <a:normAutofit fontScale="92500" lnSpcReduction="20000"/>
          </a:bodyPr>
          <a:lstStyle/>
          <a:p>
            <a:r>
              <a:rPr lang="es-CO" dirty="0">
                <a:latin typeface="Calibri" pitchFamily="34" charset="0"/>
                <a:cs typeface="Calibri" pitchFamily="34" charset="0"/>
              </a:rPr>
              <a:t>Familia de palabras: es el conjunto de palabras derivadas de una misma palabra primitiva, y que tienen una parte en común:</a:t>
            </a:r>
          </a:p>
          <a:p>
            <a:r>
              <a:rPr lang="es-CO" dirty="0">
                <a:latin typeface="Calibri" pitchFamily="34" charset="0"/>
                <a:cs typeface="Calibri" pitchFamily="34" charset="0"/>
              </a:rPr>
              <a:t> </a:t>
            </a:r>
          </a:p>
          <a:p>
            <a:r>
              <a:rPr lang="es-CO" dirty="0">
                <a:solidFill>
                  <a:srgbClr val="C00000"/>
                </a:solidFill>
                <a:latin typeface="Calibri" pitchFamily="34" charset="0"/>
                <a:cs typeface="Calibri" pitchFamily="34" charset="0"/>
              </a:rPr>
              <a:t>Ejemplo:</a:t>
            </a:r>
          </a:p>
          <a:p>
            <a:r>
              <a:rPr lang="es-CO" dirty="0">
                <a:latin typeface="Calibri" pitchFamily="34" charset="0"/>
                <a:cs typeface="Calibri" pitchFamily="34" charset="0"/>
              </a:rPr>
              <a:t>Palabra primitiva: pan</a:t>
            </a:r>
          </a:p>
          <a:p>
            <a:r>
              <a:rPr lang="es-CO" dirty="0">
                <a:latin typeface="Calibri" pitchFamily="34" charset="0"/>
                <a:cs typeface="Calibri" pitchFamily="34" charset="0"/>
              </a:rPr>
              <a:t>Familia de palabras: pan, panadero, panecillo, panadería, empanar, empanadilla, panificadora...</a:t>
            </a:r>
          </a:p>
          <a:p>
            <a:r>
              <a:rPr lang="es-CO" dirty="0">
                <a:latin typeface="Calibri" pitchFamily="34" charset="0"/>
                <a:cs typeface="Calibri" pitchFamily="34" charset="0"/>
              </a:rPr>
              <a:t> </a:t>
            </a:r>
          </a:p>
          <a:p>
            <a:r>
              <a:rPr lang="es-CO" dirty="0">
                <a:latin typeface="Calibri" pitchFamily="34" charset="0"/>
                <a:cs typeface="Calibri" pitchFamily="34" charset="0"/>
              </a:rPr>
              <a:t>Veamos otros ejemplos de familia de palabras:</a:t>
            </a:r>
          </a:p>
          <a:p>
            <a:r>
              <a:rPr lang="es-CO" dirty="0">
                <a:latin typeface="Calibri" pitchFamily="34" charset="0"/>
                <a:cs typeface="Calibri" pitchFamily="34" charset="0"/>
              </a:rPr>
              <a:t>Palabra primitiva: fruta</a:t>
            </a:r>
            <a:br>
              <a:rPr lang="es-CO" dirty="0">
                <a:latin typeface="Calibri" pitchFamily="34" charset="0"/>
                <a:cs typeface="Calibri" pitchFamily="34" charset="0"/>
              </a:rPr>
            </a:br>
            <a:r>
              <a:rPr lang="es-CO" dirty="0">
                <a:latin typeface="Calibri" pitchFamily="34" charset="0"/>
                <a:cs typeface="Calibri" pitchFamily="34" charset="0"/>
              </a:rPr>
              <a:t>Familia de palabras: fruta, frutería, frutero, frutal...</a:t>
            </a:r>
          </a:p>
          <a:p>
            <a:r>
              <a:rPr lang="es-CO" dirty="0">
                <a:latin typeface="Calibri" pitchFamily="34" charset="0"/>
                <a:cs typeface="Calibri" pitchFamily="34" charset="0"/>
              </a:rPr>
              <a:t>Palabra primitiva: carne</a:t>
            </a:r>
            <a:br>
              <a:rPr lang="es-CO" dirty="0">
                <a:latin typeface="Calibri" pitchFamily="34" charset="0"/>
                <a:cs typeface="Calibri" pitchFamily="34" charset="0"/>
              </a:rPr>
            </a:br>
            <a:r>
              <a:rPr lang="es-CO" dirty="0">
                <a:latin typeface="Calibri" pitchFamily="34" charset="0"/>
                <a:cs typeface="Calibri" pitchFamily="34" charset="0"/>
              </a:rPr>
              <a:t>Familia de palabras: carne, carnicero, carnicería, cárnico</a:t>
            </a:r>
          </a:p>
        </p:txBody>
      </p:sp>
      <p:sp>
        <p:nvSpPr>
          <p:cNvPr id="3" name="2 Título"/>
          <p:cNvSpPr>
            <a:spLocks noGrp="1"/>
          </p:cNvSpPr>
          <p:nvPr>
            <p:ph type="title"/>
          </p:nvPr>
        </p:nvSpPr>
        <p:spPr>
          <a:xfrm>
            <a:off x="457200" y="338328"/>
            <a:ext cx="8229600" cy="1074448"/>
          </a:xfrm>
        </p:spPr>
        <p:txBody>
          <a:bodyPr/>
          <a:lstStyle/>
          <a:p>
            <a:r>
              <a:rPr lang="es-CO" dirty="0"/>
              <a:t>F</a:t>
            </a:r>
            <a:r>
              <a:rPr lang="es-CO" dirty="0" smtClean="0"/>
              <a:t>amilia de la palabra </a:t>
            </a:r>
            <a:endParaRPr lang="es-CO" dirty="0"/>
          </a:p>
        </p:txBody>
      </p:sp>
    </p:spTree>
    <p:extLst>
      <p:ext uri="{BB962C8B-B14F-4D97-AF65-F5344CB8AC3E}">
        <p14:creationId xmlns:p14="http://schemas.microsoft.com/office/powerpoint/2010/main" val="92841952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899592" y="476672"/>
            <a:ext cx="7408333" cy="6048672"/>
          </a:xfrm>
        </p:spPr>
        <p:txBody>
          <a:bodyPr>
            <a:normAutofit/>
          </a:bodyPr>
          <a:lstStyle/>
          <a:p>
            <a:r>
              <a:rPr lang="es-CO" dirty="0" smtClean="0">
                <a:latin typeface="Calibri" pitchFamily="34" charset="0"/>
                <a:cs typeface="Calibri" pitchFamily="34" charset="0"/>
              </a:rPr>
              <a:t>Una familia de palabras o familia léxica esta conformada por todas las palabras que conforman un mismo lexema o raíz y que , por lo tanto tienen cierta relación de significado:</a:t>
            </a:r>
          </a:p>
          <a:p>
            <a:r>
              <a:rPr lang="es-CO" dirty="0" smtClean="0">
                <a:solidFill>
                  <a:srgbClr val="C00000"/>
                </a:solidFill>
                <a:latin typeface="Calibri" pitchFamily="34" charset="0"/>
                <a:cs typeface="Calibri" pitchFamily="34" charset="0"/>
              </a:rPr>
              <a:t>Ejemplo 1:                               Ejemplo 2:</a:t>
            </a:r>
          </a:p>
          <a:p>
            <a:r>
              <a:rPr lang="es-CO" dirty="0" smtClean="0">
                <a:latin typeface="Calibri" pitchFamily="34" charset="0"/>
                <a:cs typeface="Calibri" pitchFamily="34" charset="0"/>
              </a:rPr>
              <a:t>Niñear                                      punto </a:t>
            </a:r>
          </a:p>
          <a:p>
            <a:r>
              <a:rPr lang="es-CO" dirty="0" smtClean="0">
                <a:latin typeface="Calibri" pitchFamily="34" charset="0"/>
                <a:cs typeface="Calibri" pitchFamily="34" charset="0"/>
              </a:rPr>
              <a:t>Niñería                                     puntadas            </a:t>
            </a:r>
          </a:p>
          <a:p>
            <a:r>
              <a:rPr lang="es-CO" dirty="0" smtClean="0">
                <a:latin typeface="Calibri" pitchFamily="34" charset="0"/>
                <a:cs typeface="Calibri" pitchFamily="34" charset="0"/>
              </a:rPr>
              <a:t>Niñito                                       puntilla</a:t>
            </a:r>
          </a:p>
          <a:p>
            <a:r>
              <a:rPr lang="es-CO" dirty="0" smtClean="0">
                <a:latin typeface="Calibri" pitchFamily="34" charset="0"/>
                <a:cs typeface="Calibri" pitchFamily="34" charset="0"/>
              </a:rPr>
              <a:t>Aniñado                                   puntuar</a:t>
            </a:r>
          </a:p>
          <a:p>
            <a:r>
              <a:rPr lang="es-CO" dirty="0" smtClean="0">
                <a:latin typeface="Calibri" pitchFamily="34" charset="0"/>
                <a:cs typeface="Calibri" pitchFamily="34" charset="0"/>
              </a:rPr>
              <a:t>Niñez                                        puntera </a:t>
            </a:r>
          </a:p>
          <a:p>
            <a:r>
              <a:rPr lang="es-CO" dirty="0" smtClean="0">
                <a:latin typeface="Calibri" pitchFamily="34" charset="0"/>
                <a:cs typeface="Calibri" pitchFamily="34" charset="0"/>
              </a:rPr>
              <a:t>Niñera                                      puntería</a:t>
            </a:r>
          </a:p>
          <a:p>
            <a:r>
              <a:rPr lang="es-CO" dirty="0" smtClean="0">
                <a:latin typeface="Calibri" pitchFamily="34" charset="0"/>
                <a:cs typeface="Calibri" pitchFamily="34" charset="0"/>
              </a:rPr>
              <a:t>Niñato                                      puntilloso</a:t>
            </a:r>
          </a:p>
          <a:p>
            <a:r>
              <a:rPr lang="es-CO" dirty="0" smtClean="0">
                <a:latin typeface="Calibri" pitchFamily="34" charset="0"/>
                <a:cs typeface="Calibri" pitchFamily="34" charset="0"/>
              </a:rPr>
              <a:t>Niñita                                        puntual</a:t>
            </a:r>
          </a:p>
        </p:txBody>
      </p:sp>
    </p:spTree>
    <p:extLst>
      <p:ext uri="{BB962C8B-B14F-4D97-AF65-F5344CB8AC3E}">
        <p14:creationId xmlns:p14="http://schemas.microsoft.com/office/powerpoint/2010/main" val="17497090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Forma de ond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251</TotalTime>
  <Words>732</Words>
  <Application>Microsoft Office PowerPoint</Application>
  <PresentationFormat>Presentación en pantalla (4:3)</PresentationFormat>
  <Paragraphs>93</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Forma de onda</vt:lpstr>
      <vt:lpstr>COMPONENTES  DE UNA PALABRA </vt:lpstr>
      <vt:lpstr>Presentación de PowerPoint</vt:lpstr>
      <vt:lpstr>lexema</vt:lpstr>
      <vt:lpstr>Presentación de PowerPoint</vt:lpstr>
      <vt:lpstr>Morfema</vt:lpstr>
      <vt:lpstr>Presentación de PowerPoint</vt:lpstr>
      <vt:lpstr>Presentación de PowerPoint</vt:lpstr>
      <vt:lpstr>Familia de la palabra </vt:lpstr>
      <vt:lpstr>Presentación de PowerPoint</vt:lpstr>
      <vt:lpstr>Los conectores </vt:lpstr>
      <vt:lpstr>Presentación de PowerPoint</vt:lpstr>
      <vt:lpstr>La coherencia </vt:lpstr>
      <vt:lpstr>Presentación de PowerPoint</vt:lpstr>
      <vt:lpstr>Presentación de PowerPoint</vt:lpstr>
      <vt:lpstr>La cohesión</vt:lpstr>
      <vt:lpstr>Presentación de PowerPoint</vt:lpstr>
      <vt:lpstr>LIC. SAMUEL HERAZO JARABA</vt:lpstr>
    </vt:vector>
  </TitlesOfParts>
  <Company>LAGERENCIA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Presentado a : Samuel Herazo</dc:title>
  <dc:creator>GERENTE</dc:creator>
  <cp:lastModifiedBy>Hewlett Packard</cp:lastModifiedBy>
  <cp:revision>23</cp:revision>
  <dcterms:created xsi:type="dcterms:W3CDTF">2013-04-17T16:59:01Z</dcterms:created>
  <dcterms:modified xsi:type="dcterms:W3CDTF">2013-05-19T20:22:20Z</dcterms:modified>
</cp:coreProperties>
</file>